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4" r:id="rId4"/>
    <p:sldId id="263" r:id="rId5"/>
    <p:sldId id="277" r:id="rId6"/>
    <p:sldId id="278" r:id="rId7"/>
    <p:sldId id="281" r:id="rId8"/>
    <p:sldId id="282" r:id="rId9"/>
    <p:sldId id="279" r:id="rId10"/>
    <p:sldId id="280" r:id="rId11"/>
    <p:sldId id="286" r:id="rId12"/>
    <p:sldId id="257" r:id="rId13"/>
    <p:sldId id="274" r:id="rId14"/>
    <p:sldId id="269" r:id="rId15"/>
    <p:sldId id="283" r:id="rId16"/>
    <p:sldId id="284" r:id="rId17"/>
    <p:sldId id="285" r:id="rId18"/>
    <p:sldId id="266" r:id="rId19"/>
    <p:sldId id="293" r:id="rId20"/>
    <p:sldId id="294" r:id="rId21"/>
    <p:sldId id="295" r:id="rId22"/>
    <p:sldId id="296" r:id="rId23"/>
    <p:sldId id="297" r:id="rId24"/>
    <p:sldId id="275" r:id="rId25"/>
    <p:sldId id="270" r:id="rId26"/>
    <p:sldId id="273" r:id="rId27"/>
    <p:sldId id="262" r:id="rId28"/>
    <p:sldId id="292" r:id="rId29"/>
    <p:sldId id="287" r:id="rId30"/>
    <p:sldId id="288" r:id="rId31"/>
    <p:sldId id="289" r:id="rId32"/>
    <p:sldId id="290" r:id="rId33"/>
    <p:sldId id="291" r:id="rId34"/>
    <p:sldId id="268" r:id="rId35"/>
    <p:sldId id="27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45"/>
    <p:restoredTop sz="96327"/>
  </p:normalViewPr>
  <p:slideViewPr>
    <p:cSldViewPr snapToGrid="0">
      <p:cViewPr varScale="1">
        <p:scale>
          <a:sx n="163" d="100"/>
          <a:sy n="163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D5CA5A-54E8-325D-9BCA-83C942901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308" y="1504739"/>
            <a:ext cx="5751537" cy="3848521"/>
          </a:xfrm>
        </p:spPr>
        <p:txBody>
          <a:bodyPr anchor="ctr">
            <a:normAutofit/>
          </a:bodyPr>
          <a:lstStyle/>
          <a:p>
            <a:r>
              <a:rPr lang="fr-FR" sz="6600" dirty="0"/>
              <a:t>Projet </a:t>
            </a:r>
            <a:br>
              <a:rPr lang="fr-FR" sz="6600" dirty="0"/>
            </a:br>
            <a:r>
              <a:rPr lang="fr-FR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Exploration de séquences de</a:t>
            </a:r>
            <a:br>
              <a:rPr lang="fr-FR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fr-FR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parcours de soins</a:t>
            </a:r>
            <a:br>
              <a:rPr lang="fr-FR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fr-FR" sz="6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C35246-4B41-16EB-EB61-DA58DFBA0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r>
              <a:rPr lang="fr-FR" dirty="0"/>
              <a:t>Présenté par : Florian, Tom, Raphaël, Bastien et Valentin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E7BF7AA2-AFF1-A226-B0B5-8E14BFA2E1D5}"/>
              </a:ext>
            </a:extLst>
          </p:cNvPr>
          <p:cNvSpPr txBox="1"/>
          <p:nvPr/>
        </p:nvSpPr>
        <p:spPr>
          <a:xfrm>
            <a:off x="3719672" y="4432514"/>
            <a:ext cx="150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2024 / 2025</a:t>
            </a:r>
          </a:p>
        </p:txBody>
      </p:sp>
    </p:spTree>
    <p:extLst>
      <p:ext uri="{BB962C8B-B14F-4D97-AF65-F5344CB8AC3E}">
        <p14:creationId xmlns:p14="http://schemas.microsoft.com/office/powerpoint/2010/main" val="262879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AD075-78AA-B961-5EB9-539DAFB5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3415"/>
            <a:ext cx="9601200" cy="728785"/>
          </a:xfrm>
        </p:spPr>
        <p:txBody>
          <a:bodyPr/>
          <a:lstStyle/>
          <a:p>
            <a:r>
              <a:rPr lang="fr-FR" dirty="0"/>
              <a:t>État de l’art – Types de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587FCCC-C0AD-504F-8A54-1F174AFB6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211385"/>
                <a:ext cx="9601200" cy="5080000"/>
              </a:xfrm>
            </p:spPr>
            <p:txBody>
              <a:bodyPr/>
              <a:lstStyle/>
              <a:p>
                <a:r>
                  <a:rPr lang="fr-FR" b="1" dirty="0"/>
                  <a:t>Clustering hiérarchique </a:t>
                </a:r>
                <a:r>
                  <a:rPr lang="fr-FR" dirty="0"/>
                  <a:t>: regroupe les données en un arbres en divisant/fusionnant au fur et à mesure les clusters </a:t>
                </a:r>
              </a:p>
              <a:p>
                <a:pPr lvl="1"/>
                <a:r>
                  <a:rPr lang="fr-FR" u="sng" dirty="0"/>
                  <a:t>Avantages </a:t>
                </a:r>
                <a:r>
                  <a:rPr lang="fr-FR" dirty="0"/>
                  <a:t>: visualisation claire via un dendrogramme, pas besoin de spécifier le nombre de clusters</a:t>
                </a:r>
              </a:p>
              <a:p>
                <a:pPr lvl="1"/>
                <a:r>
                  <a:rPr lang="fr-FR" u="sng" dirty="0"/>
                  <a:t>Inconvénients</a:t>
                </a:r>
                <a:r>
                  <a:rPr lang="fr-FR" dirty="0"/>
                  <a:t> : complexité en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dirty="0"/>
                  <a:t>)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lent pour de grands jeux de données</a:t>
                </a:r>
              </a:p>
              <a:p>
                <a:r>
                  <a:rPr lang="fr-FR" b="1" dirty="0"/>
                  <a:t>Clustering par Centroïdes </a:t>
                </a:r>
                <a:r>
                  <a:rPr lang="fr-FR" dirty="0"/>
                  <a:t>(K-</a:t>
                </a:r>
                <a:r>
                  <a:rPr lang="fr-FR" dirty="0" err="1"/>
                  <a:t>Means</a:t>
                </a:r>
                <a:r>
                  <a:rPr lang="fr-FR" dirty="0"/>
                  <a:t>…) : Créer k clusters autour de centres en cherchant à minimiser les distances</a:t>
                </a:r>
              </a:p>
              <a:p>
                <a:pPr lvl="1"/>
                <a:r>
                  <a:rPr lang="fr-FR" u="sng" dirty="0"/>
                  <a:t>Avantages</a:t>
                </a:r>
                <a:r>
                  <a:rPr lang="fr-FR" dirty="0"/>
                  <a:t> : Simple, rapide et applicable à de grands jeux de données</a:t>
                </a:r>
              </a:p>
              <a:p>
                <a:pPr lvl="1"/>
                <a:r>
                  <a:rPr lang="fr-FR" u="sng" dirty="0"/>
                  <a:t>Inconvénients</a:t>
                </a:r>
                <a:r>
                  <a:rPr lang="fr-FR" dirty="0"/>
                  <a:t> : on doit spécifier le nombre de clusters à l’avance,</a:t>
                </a:r>
              </a:p>
              <a:p>
                <a:r>
                  <a:rPr lang="fr-FR" b="1" dirty="0"/>
                  <a:t>Clustering par Densité </a:t>
                </a:r>
                <a:r>
                  <a:rPr lang="fr-FR" dirty="0"/>
                  <a:t>(DBSCAN) : Regroupements de points en fonction de leur densité de voisinage</a:t>
                </a:r>
              </a:p>
              <a:p>
                <a:pPr lvl="1"/>
                <a:r>
                  <a:rPr lang="fr-FR" u="sng" dirty="0"/>
                  <a:t>Avantages</a:t>
                </a:r>
                <a:r>
                  <a:rPr lang="fr-FR" dirty="0"/>
                  <a:t> : pas besoin de spécifier le nombre de clusters, robuste aux valeurs aberrantes</a:t>
                </a:r>
              </a:p>
              <a:p>
                <a:pPr lvl="1"/>
                <a:r>
                  <a:rPr lang="fr-FR" u="sng" dirty="0"/>
                  <a:t>Inconvénients</a:t>
                </a:r>
                <a:r>
                  <a:rPr lang="fr-FR" dirty="0"/>
                  <a:t> : peut ne pas bien s’appliquer à tous les domaines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587FCCC-C0AD-504F-8A54-1F174AFB6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211385"/>
                <a:ext cx="9601200" cy="5080000"/>
              </a:xfrm>
              <a:blipFill>
                <a:blip r:embed="rId2"/>
                <a:stretch>
                  <a:fillRect l="-661" t="-998" r="-11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71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762" y="1649138"/>
            <a:ext cx="3629622" cy="2524277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Cahier des charges - Besoins utilisateur </a:t>
            </a:r>
            <a:br>
              <a:rPr lang="fr-FR" sz="4000" dirty="0">
                <a:solidFill>
                  <a:schemeClr val="bg2"/>
                </a:solidFill>
              </a:rPr>
            </a:b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6E4BCE-ABD9-14E3-B515-CDDCB356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49" y="2321657"/>
            <a:ext cx="6384353" cy="2214685"/>
          </a:xfrm>
        </p:spPr>
        <p:txBody>
          <a:bodyPr/>
          <a:lstStyle/>
          <a:p>
            <a:r>
              <a:rPr lang="fr-FR" dirty="0"/>
              <a:t>Comparer des séquences temporelles irrégulières</a:t>
            </a:r>
          </a:p>
          <a:p>
            <a:r>
              <a:rPr lang="fr-FR" dirty="0"/>
              <a:t>Regrouper les patients ayant des trajectoires similaires</a:t>
            </a:r>
          </a:p>
          <a:p>
            <a:r>
              <a:rPr lang="fr-FR" dirty="0"/>
              <a:t>Visualiser ces résultats de manière interactive</a:t>
            </a:r>
          </a:p>
          <a:p>
            <a:r>
              <a:rPr lang="fr-FR" dirty="0"/>
              <a:t>Gérer des données temporelles complexes</a:t>
            </a:r>
          </a:p>
        </p:txBody>
      </p:sp>
    </p:spTree>
    <p:extLst>
      <p:ext uri="{BB962C8B-B14F-4D97-AF65-F5344CB8AC3E}">
        <p14:creationId xmlns:p14="http://schemas.microsoft.com/office/powerpoint/2010/main" val="101295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Structure des tables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8A242C7-FA21-3E09-7FC7-E795889D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539" b="6183"/>
          <a:stretch/>
        </p:blipFill>
        <p:spPr>
          <a:xfrm>
            <a:off x="7835" y="10"/>
            <a:ext cx="12191980" cy="418711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7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1781" y="1582423"/>
            <a:ext cx="3338087" cy="3372718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Données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968E7F-F714-2F13-E743-86DA18A8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11" y="1930401"/>
            <a:ext cx="6982408" cy="2938584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On utilise les données du projet </a:t>
            </a:r>
            <a:r>
              <a:rPr lang="fr-FR" dirty="0" err="1"/>
              <a:t>Optimedias</a:t>
            </a:r>
            <a:r>
              <a:rPr lang="fr-FR" dirty="0"/>
              <a:t> </a:t>
            </a:r>
          </a:p>
          <a:p>
            <a:r>
              <a:rPr lang="fr-FR" dirty="0"/>
              <a:t>Optimisation de la base en utilisant </a:t>
            </a:r>
            <a:r>
              <a:rPr lang="fr-FR" dirty="0" err="1"/>
              <a:t>TimeScaleDB</a:t>
            </a:r>
            <a:r>
              <a:rPr lang="fr-FR" dirty="0"/>
              <a:t> (partitionnement avec des </a:t>
            </a:r>
            <a:r>
              <a:rPr lang="fr-FR" dirty="0" err="1"/>
              <a:t>hypertables</a:t>
            </a:r>
            <a:r>
              <a:rPr lang="fr-FR" dirty="0"/>
              <a:t>)</a:t>
            </a:r>
          </a:p>
          <a:p>
            <a:r>
              <a:rPr lang="fr-FR" dirty="0"/>
              <a:t>Interpolation des scores ALS FRS-R pour gérer les données manquantes </a:t>
            </a:r>
          </a:p>
          <a:p>
            <a:r>
              <a:rPr lang="fr-FR" dirty="0"/>
              <a:t>Filtrage des patients avec moins de 5 rendez-vous</a:t>
            </a:r>
          </a:p>
          <a:p>
            <a:r>
              <a:rPr lang="fr-FR" dirty="0"/>
              <a:t>Harmonisation des dates (fusion de deux champs)</a:t>
            </a:r>
          </a:p>
          <a:p>
            <a:r>
              <a:rPr lang="fr-FR" dirty="0"/>
              <a:t>Utilisation de </a:t>
            </a:r>
            <a:r>
              <a:rPr lang="fr-FR" dirty="0" err="1"/>
              <a:t>Seaborn</a:t>
            </a:r>
            <a:r>
              <a:rPr lang="fr-FR" dirty="0"/>
              <a:t> et panda pour toute les visualisation et manipulation sur les données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98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644" y="1288509"/>
            <a:ext cx="3338087" cy="3372718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Calculs de similarités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968E7F-F714-2F13-E743-86DA18A8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69" y="1582423"/>
            <a:ext cx="6982408" cy="3581400"/>
          </a:xfrm>
        </p:spPr>
        <p:txBody>
          <a:bodyPr/>
          <a:lstStyle/>
          <a:p>
            <a:r>
              <a:rPr lang="fr-FR" dirty="0"/>
              <a:t>Utilisation de diverses mesures de similarités :</a:t>
            </a:r>
          </a:p>
          <a:p>
            <a:pPr lvl="1"/>
            <a:r>
              <a:rPr lang="fr-FR" dirty="0"/>
              <a:t>Dynamic Time </a:t>
            </a:r>
            <a:r>
              <a:rPr lang="fr-FR" dirty="0" err="1"/>
              <a:t>Warping</a:t>
            </a:r>
            <a:r>
              <a:rPr lang="fr-FR" dirty="0"/>
              <a:t> (DTW)</a:t>
            </a:r>
          </a:p>
          <a:p>
            <a:pPr lvl="1"/>
            <a:r>
              <a:rPr lang="fr-FR" dirty="0" err="1"/>
              <a:t>Longuest</a:t>
            </a:r>
            <a:r>
              <a:rPr lang="fr-FR" dirty="0"/>
              <a:t> Common </a:t>
            </a:r>
            <a:r>
              <a:rPr lang="fr-FR" dirty="0" err="1"/>
              <a:t>Subsequence</a:t>
            </a:r>
            <a:r>
              <a:rPr lang="fr-FR" dirty="0"/>
              <a:t> (LCSS)</a:t>
            </a:r>
          </a:p>
          <a:p>
            <a:pPr lvl="1"/>
            <a:r>
              <a:rPr lang="fr-FR" dirty="0"/>
              <a:t>Soft-DTW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Utilisation de threads pour diminuer le temps de calcul</a:t>
            </a:r>
          </a:p>
          <a:p>
            <a:endParaRPr lang="fr-FR" dirty="0"/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945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379C81-271B-0D61-C002-3FFDCAE7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86" y="1180123"/>
            <a:ext cx="3053039" cy="164806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cap="all" dirty="0" err="1"/>
              <a:t>Calcul</a:t>
            </a:r>
            <a:r>
              <a:rPr lang="en-US" sz="4000" cap="all" dirty="0"/>
              <a:t> de </a:t>
            </a:r>
            <a:r>
              <a:rPr lang="en-US" sz="4000" cap="all" dirty="0" err="1"/>
              <a:t>similarité</a:t>
            </a:r>
            <a:r>
              <a:rPr lang="en-US" sz="4000" cap="all" dirty="0"/>
              <a:t> - DTW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99EFF4D-8F5B-ECF8-8B8A-482B179B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7" y="1285473"/>
            <a:ext cx="7794641" cy="4287053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19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379C81-271B-0D61-C002-3FFDCAE7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439" y="1222598"/>
            <a:ext cx="3053039" cy="16168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cap="all" dirty="0" err="1"/>
              <a:t>Calcul</a:t>
            </a:r>
            <a:r>
              <a:rPr lang="en-US" sz="4000" cap="all" dirty="0"/>
              <a:t> de </a:t>
            </a:r>
            <a:r>
              <a:rPr lang="en-US" sz="4000" cap="all" dirty="0" err="1"/>
              <a:t>similarité</a:t>
            </a:r>
            <a:r>
              <a:rPr lang="en-US" sz="4000" cap="all" dirty="0"/>
              <a:t> - DTW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896B34-3014-3FD7-DC0C-9CCEEAB3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7" y="1222598"/>
            <a:ext cx="7772400" cy="44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4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379C81-271B-0D61-C002-3FFDCAE7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291" y="1227015"/>
            <a:ext cx="3053039" cy="16168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cap="all" dirty="0" err="1"/>
              <a:t>Calcul</a:t>
            </a:r>
            <a:r>
              <a:rPr lang="en-US" sz="4000" cap="all" dirty="0"/>
              <a:t> de </a:t>
            </a:r>
            <a:r>
              <a:rPr lang="en-US" sz="4000" cap="all" dirty="0" err="1"/>
              <a:t>similarité</a:t>
            </a:r>
            <a:r>
              <a:rPr lang="en-US" sz="4000" cap="all" dirty="0"/>
              <a:t> - LCSS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96C82D-B7D8-593E-FCAB-75EDA761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7" y="1110882"/>
            <a:ext cx="7772400" cy="47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0B8A0A5-0C17-4400-B84A-859FDD2A5E39}"/>
              </a:ext>
            </a:extLst>
          </p:cNvPr>
          <p:cNvSpPr txBox="1">
            <a:spLocks/>
          </p:cNvSpPr>
          <p:nvPr/>
        </p:nvSpPr>
        <p:spPr>
          <a:xfrm>
            <a:off x="8496784" y="1555051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Clustering</a:t>
            </a:r>
          </a:p>
        </p:txBody>
      </p:sp>
      <p:pic>
        <p:nvPicPr>
          <p:cNvPr id="23" name="Espace réservé du contenu 22" descr="Une image contenant texte, capture d’écran, Police, noir&#10;&#10;Description générée automatiquement">
            <a:extLst>
              <a:ext uri="{FF2B5EF4-FFF2-40B4-BE49-F238E27FC236}">
                <a16:creationId xmlns:a16="http://schemas.microsoft.com/office/drawing/2014/main" id="{FF5B6197-8540-FED9-C971-AD1BF6B18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35" y="1097790"/>
            <a:ext cx="7129589" cy="4408488"/>
          </a:xfrm>
        </p:spPr>
      </p:pic>
    </p:spTree>
    <p:extLst>
      <p:ext uri="{BB962C8B-B14F-4D97-AF65-F5344CB8AC3E}">
        <p14:creationId xmlns:p14="http://schemas.microsoft.com/office/powerpoint/2010/main" val="106325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F43A4-F729-8C4D-885C-AF67BC096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7277"/>
          </a:xfrm>
        </p:spPr>
        <p:txBody>
          <a:bodyPr/>
          <a:lstStyle/>
          <a:p>
            <a:r>
              <a:rPr lang="fr-FR" dirty="0"/>
              <a:t>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FA1944-8D39-449A-262E-5D6AD340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86" y="1999805"/>
            <a:ext cx="4898259" cy="39379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16C5A7-709F-40DF-7C99-6E131D25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36" y="1999805"/>
            <a:ext cx="4937564" cy="39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0A067C-20B1-BDD4-E7A5-01AC1CE5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fr-FR" sz="5400" dirty="0">
                <a:solidFill>
                  <a:schemeClr val="bg2"/>
                </a:solidFill>
              </a:rPr>
              <a:t>Contexte du projet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A859D-A951-9C8A-06F1-58E1C32E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19" y="791570"/>
            <a:ext cx="5375199" cy="5262390"/>
          </a:xfrm>
        </p:spPr>
        <p:txBody>
          <a:bodyPr anchor="ctr">
            <a:normAutofit/>
          </a:bodyPr>
          <a:lstStyle/>
          <a:p>
            <a:r>
              <a:rPr lang="fr-FR" sz="1800" dirty="0"/>
              <a:t>Analyse de séquence temporelles (Score ALS FRS-R,…) pour le suivi de patients atteints de la maladie de SLA</a:t>
            </a:r>
          </a:p>
        </p:txBody>
      </p:sp>
    </p:spTree>
    <p:extLst>
      <p:ext uri="{BB962C8B-B14F-4D97-AF65-F5344CB8AC3E}">
        <p14:creationId xmlns:p14="http://schemas.microsoft.com/office/powerpoint/2010/main" val="3695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EDBEF-3F07-2A76-D9F0-4E4B4883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90415"/>
            <a:ext cx="9601200" cy="830385"/>
          </a:xfrm>
        </p:spPr>
        <p:txBody>
          <a:bodyPr/>
          <a:lstStyle/>
          <a:p>
            <a:r>
              <a:rPr lang="fr-FR" dirty="0" err="1"/>
              <a:t>Elbow</a:t>
            </a:r>
            <a:r>
              <a:rPr lang="fr-FR" dirty="0"/>
              <a:t> Method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5F9688-6095-4862-C88C-3317BCBD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AE076E-A27B-EFDD-1433-2A503F6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23" y="1565869"/>
            <a:ext cx="6244145" cy="48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2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8C93F-8F29-EF6A-D285-AFD2A3D4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15461"/>
            <a:ext cx="9601200" cy="861646"/>
          </a:xfrm>
        </p:spPr>
        <p:txBody>
          <a:bodyPr/>
          <a:lstStyle/>
          <a:p>
            <a:r>
              <a:rPr lang="fr-FR" dirty="0"/>
              <a:t>K-</a:t>
            </a:r>
            <a:r>
              <a:rPr lang="fr-FR" dirty="0" err="1"/>
              <a:t>Medoids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6A66C5-5DB6-473F-76E9-29BBF56D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114546-A623-38AC-4A56-AEB998A4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07" y="1500344"/>
            <a:ext cx="6621585" cy="51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AB74B-41F8-2E4E-61A4-D2E6DA16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0385"/>
          </a:xfrm>
        </p:spPr>
        <p:txBody>
          <a:bodyPr/>
          <a:lstStyle/>
          <a:p>
            <a:r>
              <a:rPr lang="fr-FR" dirty="0"/>
              <a:t>Ward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9D3F0-DB3F-0639-6B00-009D3135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909939-75FB-1EB0-C465-D191ED33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88" y="1739790"/>
            <a:ext cx="6222023" cy="46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B2C02-A561-1850-9A76-B4F1206A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7523"/>
          </a:xfrm>
        </p:spPr>
        <p:txBody>
          <a:bodyPr/>
          <a:lstStyle/>
          <a:p>
            <a:r>
              <a:rPr lang="fr-FR" b="0" i="0" dirty="0">
                <a:effectLst/>
                <a:latin typeface="gg sans"/>
              </a:rPr>
              <a:t>VISUALISATION DIFFERENTES METHODES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4D2433-39DB-D932-B6EC-8CA9F20E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834A6-C265-0314-A286-3D1CAF5E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2560640"/>
            <a:ext cx="5634893" cy="2628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B9E1FD-F17D-B81A-6445-8CBC06A9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94" y="2460801"/>
            <a:ext cx="4641150" cy="29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6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644" y="1288509"/>
            <a:ext cx="3338087" cy="3372718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Frontend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968E7F-F714-2F13-E743-86DA18A8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4" y="2354035"/>
            <a:ext cx="6982408" cy="2149929"/>
          </a:xfrm>
        </p:spPr>
        <p:txBody>
          <a:bodyPr/>
          <a:lstStyle/>
          <a:p>
            <a:r>
              <a:rPr lang="fr-FR" dirty="0"/>
              <a:t>Technologies : </a:t>
            </a:r>
            <a:r>
              <a:rPr lang="fr-FR" dirty="0" err="1"/>
              <a:t>React</a:t>
            </a:r>
            <a:r>
              <a:rPr lang="fr-FR" dirty="0"/>
              <a:t>, </a:t>
            </a:r>
            <a:r>
              <a:rPr lang="fr-FR" dirty="0" err="1"/>
              <a:t>Tailwind</a:t>
            </a:r>
            <a:r>
              <a:rPr lang="fr-FR" dirty="0"/>
              <a:t> CSS, Axios</a:t>
            </a:r>
          </a:p>
          <a:p>
            <a:endParaRPr lang="fr-FR" dirty="0"/>
          </a:p>
          <a:p>
            <a:pPr lvl="1"/>
            <a:r>
              <a:rPr lang="fr-FR" dirty="0"/>
              <a:t>Sélection de patients</a:t>
            </a:r>
          </a:p>
          <a:p>
            <a:pPr lvl="1"/>
            <a:r>
              <a:rPr lang="fr-FR" dirty="0"/>
              <a:t>Affichage des courbes des patients</a:t>
            </a:r>
          </a:p>
          <a:p>
            <a:pPr lvl="1"/>
            <a:r>
              <a:rPr lang="fr-FR" dirty="0"/>
              <a:t>Visualisation des clusters</a:t>
            </a:r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23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1781" y="1582423"/>
            <a:ext cx="3338087" cy="3372718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Design Patterns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968E7F-F714-2F13-E743-86DA18A8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69" y="2345493"/>
            <a:ext cx="6982408" cy="1846577"/>
          </a:xfrm>
        </p:spPr>
        <p:txBody>
          <a:bodyPr/>
          <a:lstStyle/>
          <a:p>
            <a:r>
              <a:rPr lang="fr-FR" dirty="0"/>
              <a:t>Utilisation de patterns :</a:t>
            </a:r>
          </a:p>
          <a:p>
            <a:pPr lvl="1"/>
            <a:r>
              <a:rPr lang="fr-FR" dirty="0"/>
              <a:t>Singleton (connexion à la </a:t>
            </a:r>
            <a:r>
              <a:rPr lang="fr-FR" dirty="0" err="1"/>
              <a:t>bdd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Strategy</a:t>
            </a:r>
            <a:r>
              <a:rPr lang="fr-FR" dirty="0"/>
              <a:t> (pour le choix des algos de clustering et de calculs de similarités)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437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762" y="1649138"/>
            <a:ext cx="3629622" cy="1147373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Cahier des charges</a:t>
            </a:r>
          </a:p>
        </p:txBody>
      </p:sp>
      <p:pic>
        <p:nvPicPr>
          <p:cNvPr id="12" name="Espace réservé du contenu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D7446B27-6CB4-FDB7-98C3-CF5C6F16A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4191" y="182869"/>
            <a:ext cx="7716232" cy="5736772"/>
          </a:xfrm>
        </p:spPr>
      </p:pic>
    </p:spTree>
    <p:extLst>
      <p:ext uri="{BB962C8B-B14F-4D97-AF65-F5344CB8AC3E}">
        <p14:creationId xmlns:p14="http://schemas.microsoft.com/office/powerpoint/2010/main" val="1967782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AC954BB-5CB2-72BD-455E-C1F972CB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841" y="2820791"/>
            <a:ext cx="6600807" cy="10691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2453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resentation">
            <a:hlinkClick r:id="" action="ppaction://media"/>
            <a:extLst>
              <a:ext uri="{FF2B5EF4-FFF2-40B4-BE49-F238E27FC236}">
                <a16:creationId xmlns:a16="http://schemas.microsoft.com/office/drawing/2014/main" id="{0C388C10-35D9-EEB6-B871-026CD9B18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956" y="361092"/>
            <a:ext cx="10526087" cy="5983082"/>
          </a:xfrm>
        </p:spPr>
      </p:pic>
    </p:spTree>
    <p:extLst>
      <p:ext uri="{BB962C8B-B14F-4D97-AF65-F5344CB8AC3E}">
        <p14:creationId xmlns:p14="http://schemas.microsoft.com/office/powerpoint/2010/main" val="428148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5552774-56AC-FE32-AA53-7AF9C920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3E30BA7-64E4-E602-8C1A-87505D65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0" y="704996"/>
            <a:ext cx="11554157" cy="53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0A067C-20B1-BDD4-E7A5-01AC1CE5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fr-FR" sz="5400" dirty="0">
                <a:solidFill>
                  <a:schemeClr val="bg2"/>
                </a:solidFill>
              </a:rPr>
              <a:t>Objectifs du projet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A859D-A951-9C8A-06F1-58E1C32E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fr-FR" sz="1800" dirty="0"/>
              <a:t>Développement d’un outil d’analyse pour regrouper les patients aux trajectoires similaires.</a:t>
            </a:r>
          </a:p>
          <a:p>
            <a:r>
              <a:rPr lang="fr-FR" sz="1800" dirty="0"/>
              <a:t>Proposer différentes mesures de similarités et algorithmes de clustering</a:t>
            </a:r>
          </a:p>
          <a:p>
            <a:r>
              <a:rPr lang="fr-FR" sz="1800" dirty="0"/>
              <a:t>Créer une interface interactive et intuitive pour une utilisation par des professionnels du domaine de la santé </a:t>
            </a:r>
          </a:p>
        </p:txBody>
      </p:sp>
    </p:spTree>
    <p:extLst>
      <p:ext uri="{BB962C8B-B14F-4D97-AF65-F5344CB8AC3E}">
        <p14:creationId xmlns:p14="http://schemas.microsoft.com/office/powerpoint/2010/main" val="1932179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5552774-56AC-FE32-AA53-7AF9C920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C3ECA40-E347-D05F-0E3D-A11965A2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774686"/>
            <a:ext cx="11526328" cy="53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9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5552774-56AC-FE32-AA53-7AF9C920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0B0650-D949-F2A5-236F-CD57A910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4" y="1456768"/>
            <a:ext cx="10881500" cy="35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1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5552774-56AC-FE32-AA53-7AF9C920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AC06A38-E344-3149-C82B-127F9A1A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742736"/>
            <a:ext cx="11478393" cy="52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7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149201-FB34-4942-E897-EFAE7F1A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86" y="1128396"/>
            <a:ext cx="4768093" cy="460120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6B3C2-2A07-50A5-E01B-7AE3FA84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19" y="1772088"/>
            <a:ext cx="4768093" cy="33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0B8A0A5-0C17-4400-B84A-859FDD2A5E39}"/>
              </a:ext>
            </a:extLst>
          </p:cNvPr>
          <p:cNvSpPr txBox="1">
            <a:spLocks/>
          </p:cNvSpPr>
          <p:nvPr/>
        </p:nvSpPr>
        <p:spPr>
          <a:xfrm>
            <a:off x="8523027" y="1252181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Résultat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26A2442-EA87-43D7-C990-A5E8D062F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11" y="1705043"/>
            <a:ext cx="6299110" cy="3160871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effectLst/>
                <a:latin typeface="+mj-lt"/>
              </a:rPr>
              <a:t>Temps de calcul raisonnable, voire assez rapide selon la puissance de la machine</a:t>
            </a:r>
          </a:p>
          <a:p>
            <a:r>
              <a:rPr lang="fr-FR" dirty="0">
                <a:solidFill>
                  <a:srgbClr val="000000"/>
                </a:solidFill>
                <a:effectLst/>
                <a:latin typeface="+mj-lt"/>
              </a:rPr>
              <a:t>Qualité des groupes à approfondir mais semble pertinents</a:t>
            </a:r>
          </a:p>
          <a:p>
            <a:r>
              <a:rPr lang="fr-FR" dirty="0">
                <a:solidFill>
                  <a:srgbClr val="000000"/>
                </a:solidFill>
                <a:latin typeface="+mj-lt"/>
              </a:rPr>
              <a:t>Outil interactif et facile d’utilisation</a:t>
            </a:r>
            <a:endParaRPr lang="fr-FR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fr-FR" dirty="0">
                <a:solidFill>
                  <a:srgbClr val="000000"/>
                </a:solidFill>
                <a:latin typeface="+mj-lt"/>
              </a:rPr>
              <a:t>Et il faut également prendre en compte l’avis du médecin qui a mesuré le score ALS FRS-R (optimiste ou pessimiste)</a:t>
            </a:r>
            <a:endParaRPr lang="fr-FR" dirty="0">
              <a:solidFill>
                <a:srgbClr val="000000"/>
              </a:solidFill>
              <a:effectLst/>
              <a:latin typeface="+mj-lt"/>
            </a:endParaRPr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332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0B8A0A5-0C17-4400-B84A-859FDD2A5E39}"/>
              </a:ext>
            </a:extLst>
          </p:cNvPr>
          <p:cNvSpPr txBox="1">
            <a:spLocks/>
          </p:cNvSpPr>
          <p:nvPr/>
        </p:nvSpPr>
        <p:spPr>
          <a:xfrm>
            <a:off x="8523027" y="1252181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Conclusion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26A2442-EA87-43D7-C990-A5E8D062F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11" y="1705043"/>
            <a:ext cx="6299110" cy="3160871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effectLst/>
                <a:latin typeface="+mj-lt"/>
              </a:rPr>
              <a:t>Projet très ambitieux mais très formateur et intéressant</a:t>
            </a:r>
          </a:p>
          <a:p>
            <a:r>
              <a:rPr lang="fr-FR" dirty="0">
                <a:solidFill>
                  <a:srgbClr val="000000"/>
                </a:solidFill>
                <a:latin typeface="+mj-lt"/>
              </a:rPr>
              <a:t>Perspectives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+mj-lt"/>
              </a:rPr>
              <a:t>ajout de DBSCAN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+mj-lt"/>
              </a:rPr>
              <a:t>validation par des professionnel de la santé</a:t>
            </a:r>
          </a:p>
          <a:p>
            <a:pPr lvl="1"/>
            <a:r>
              <a:rPr lang="fr-FR" dirty="0">
                <a:solidFill>
                  <a:srgbClr val="000000"/>
                </a:solidFill>
                <a:effectLst/>
                <a:latin typeface="+mj-lt"/>
              </a:rPr>
              <a:t>Ajouter </a:t>
            </a:r>
            <a:r>
              <a:rPr lang="fr-FR" dirty="0">
                <a:solidFill>
                  <a:srgbClr val="000000"/>
                </a:solidFill>
                <a:latin typeface="+mj-lt"/>
              </a:rPr>
              <a:t>plus de variable pour rendre le calcul de similarité plus précis</a:t>
            </a:r>
            <a:endParaRPr lang="fr-FR" dirty="0">
              <a:solidFill>
                <a:srgbClr val="000000"/>
              </a:solidFill>
              <a:effectLst/>
              <a:latin typeface="+mj-lt"/>
            </a:endParaRPr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0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869" y="2477570"/>
            <a:ext cx="3629622" cy="656132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Problématiques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145ED5-0C7E-CB73-CB8D-2333F9A1A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09" y="1536718"/>
            <a:ext cx="6877572" cy="3784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Données irrégulières et complexes.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Visualisation claire pour les professionnels de la santé. (regroupement des patients et analyse des distances)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Intégration de plusieurs algorithmes de clustering et des mesures de similarités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211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AC954BB-5CB2-72BD-455E-C1F972CB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939" y="2894447"/>
            <a:ext cx="5362121" cy="10691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État de </a:t>
            </a:r>
            <a:r>
              <a:rPr lang="en-US" sz="6600" cap="all" dirty="0" err="1"/>
              <a:t>l’art</a:t>
            </a:r>
            <a:endParaRPr lang="en-US" sz="6600" cap="all" dirty="0"/>
          </a:p>
        </p:txBody>
      </p:sp>
    </p:spTree>
    <p:extLst>
      <p:ext uri="{BB962C8B-B14F-4D97-AF65-F5344CB8AC3E}">
        <p14:creationId xmlns:p14="http://schemas.microsoft.com/office/powerpoint/2010/main" val="221719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90EC1-4220-CCBE-7791-15E38A0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869" y="2477570"/>
            <a:ext cx="3629622" cy="656132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État de l’art</a:t>
            </a:r>
          </a:p>
        </p:txBody>
      </p:sp>
      <p:pic>
        <p:nvPicPr>
          <p:cNvPr id="6" name="Espace réservé du contenu 5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010819C7-86AE-5FEC-0E5D-34D9F0F29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86588" y="911274"/>
            <a:ext cx="9402232" cy="5306646"/>
          </a:xfrm>
        </p:spPr>
      </p:pic>
    </p:spTree>
    <p:extLst>
      <p:ext uri="{BB962C8B-B14F-4D97-AF65-F5344CB8AC3E}">
        <p14:creationId xmlns:p14="http://schemas.microsoft.com/office/powerpoint/2010/main" val="151101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12F89-FD7E-0D6D-6C2D-F7012519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754"/>
          </a:xfrm>
        </p:spPr>
        <p:txBody>
          <a:bodyPr/>
          <a:lstStyle/>
          <a:p>
            <a:r>
              <a:rPr lang="fr-FR" dirty="0"/>
              <a:t>État de l’art – Série temporelles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4D902-EA4B-0BC7-F1F3-BD988FFC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523"/>
            <a:ext cx="9601200" cy="479083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Définition : une suite de valeurs numériques représentant l'évolution d'une quantité spécifique au cours du temps.</a:t>
            </a:r>
          </a:p>
          <a:p>
            <a:r>
              <a:rPr lang="fr-FR" dirty="0"/>
              <a:t>Caractéristiques : </a:t>
            </a:r>
          </a:p>
          <a:p>
            <a:pPr lvl="1"/>
            <a:r>
              <a:rPr lang="fr-FR" dirty="0"/>
              <a:t>Souvent multivariées (plusieurs indicateurs en un temps donné)</a:t>
            </a:r>
          </a:p>
          <a:p>
            <a:pPr lvl="1"/>
            <a:r>
              <a:rPr lang="fr-FR" dirty="0"/>
              <a:t>Irrégularité des intervalles de temps</a:t>
            </a:r>
          </a:p>
          <a:p>
            <a:pPr lvl="1"/>
            <a:r>
              <a:rPr lang="fr-FR" dirty="0"/>
              <a:t>Bruit (prendre en compte les erreurs de mesure qui peut compliquer l’analyse des séries)</a:t>
            </a:r>
          </a:p>
          <a:p>
            <a:r>
              <a:rPr lang="fr-FR" dirty="0"/>
              <a:t>Domaines d’application : </a:t>
            </a:r>
          </a:p>
          <a:p>
            <a:pPr lvl="1"/>
            <a:r>
              <a:rPr lang="fr-FR" dirty="0"/>
              <a:t>Finance (prévisions des cours de la bourse), Santé (suivi de différents indicateur) et en Météorologie (prévisions météo)</a:t>
            </a:r>
          </a:p>
          <a:p>
            <a:r>
              <a:rPr lang="fr-FR" dirty="0"/>
              <a:t>Pratiques actuelles : </a:t>
            </a:r>
          </a:p>
          <a:p>
            <a:pPr lvl="1"/>
            <a:r>
              <a:rPr lang="fr-FR" dirty="0"/>
              <a:t>Méthodes statistiques comme ARIMA qui est une référence (prédiction de données évoluant dans le temps)</a:t>
            </a:r>
          </a:p>
          <a:p>
            <a:pPr lvl="1"/>
            <a:r>
              <a:rPr lang="fr-FR" dirty="0" err="1"/>
              <a:t>Sktime</a:t>
            </a:r>
            <a:r>
              <a:rPr lang="fr-FR" dirty="0"/>
              <a:t> (bibliothèque python pour l’analyse de données temporelles)</a:t>
            </a:r>
          </a:p>
          <a:p>
            <a:pPr lvl="1"/>
            <a:r>
              <a:rPr lang="fr-FR" dirty="0" err="1"/>
              <a:t>TimeScaleDB</a:t>
            </a:r>
            <a:r>
              <a:rPr lang="fr-FR" dirty="0"/>
              <a:t> (extension de PostgreSQL pour les séries temporelles)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03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12F89-FD7E-0D6D-6C2D-F7012519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754"/>
          </a:xfrm>
        </p:spPr>
        <p:txBody>
          <a:bodyPr/>
          <a:lstStyle/>
          <a:p>
            <a:r>
              <a:rPr lang="fr-FR" dirty="0"/>
              <a:t>État de l’art – Calcul de similarité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4D902-EA4B-0BC7-F1F3-BD988FFC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523"/>
            <a:ext cx="9601200" cy="4280877"/>
          </a:xfrm>
        </p:spPr>
        <p:txBody>
          <a:bodyPr/>
          <a:lstStyle/>
          <a:p>
            <a:r>
              <a:rPr lang="fr-FR" dirty="0"/>
              <a:t>Définition : Le calcul de similarité est une méthode qui consiste à mesurer le degré de ressemblance entre deux séries temporelles </a:t>
            </a:r>
          </a:p>
          <a:p>
            <a:endParaRPr lang="fr-FR" dirty="0"/>
          </a:p>
          <a:p>
            <a:r>
              <a:rPr lang="fr-FR" dirty="0"/>
              <a:t>Domaine d’application : </a:t>
            </a:r>
          </a:p>
          <a:p>
            <a:pPr lvl="1"/>
            <a:r>
              <a:rPr lang="fr-FR" dirty="0"/>
              <a:t>Finance (détection de fraude), Santé (suivi de patients)</a:t>
            </a:r>
          </a:p>
          <a:p>
            <a:endParaRPr lang="fr-FR" dirty="0"/>
          </a:p>
          <a:p>
            <a:r>
              <a:rPr lang="fr-FR" dirty="0"/>
              <a:t>Pratiques actuelles : </a:t>
            </a:r>
          </a:p>
          <a:p>
            <a:pPr lvl="1"/>
            <a:r>
              <a:rPr lang="fr-FR" dirty="0"/>
              <a:t>coefficient de corrélation (Pearson) </a:t>
            </a:r>
          </a:p>
          <a:p>
            <a:pPr lvl="1"/>
            <a:r>
              <a:rPr lang="fr-FR" dirty="0"/>
              <a:t>distance (Fréchet, DTW, LCSS, Soft-DTW)</a:t>
            </a:r>
          </a:p>
          <a:p>
            <a:pPr lvl="1"/>
            <a:r>
              <a:rPr lang="fr-FR" dirty="0"/>
              <a:t>structure (SAX)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609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12F89-FD7E-0D6D-6C2D-F7012519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754"/>
          </a:xfrm>
        </p:spPr>
        <p:txBody>
          <a:bodyPr/>
          <a:lstStyle/>
          <a:p>
            <a:r>
              <a:rPr lang="fr-FR" dirty="0"/>
              <a:t>État de l’art - 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4D902-EA4B-0BC7-F1F3-BD988FFC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523"/>
            <a:ext cx="9601200" cy="4280877"/>
          </a:xfrm>
        </p:spPr>
        <p:txBody>
          <a:bodyPr/>
          <a:lstStyle/>
          <a:p>
            <a:r>
              <a:rPr lang="fr-FR" dirty="0"/>
              <a:t>Définition : Le clustering est une méthode ayant pour but de diviser un ensemble de données en différents sous-ensembles homogènes, c’est-à-dire partageant des caractéristiques communes. (CNIL)</a:t>
            </a:r>
          </a:p>
          <a:p>
            <a:endParaRPr lang="fr-FR" dirty="0"/>
          </a:p>
          <a:p>
            <a:r>
              <a:rPr lang="fr-FR" dirty="0"/>
              <a:t>Domaine d’application : </a:t>
            </a:r>
          </a:p>
          <a:p>
            <a:pPr lvl="1"/>
            <a:r>
              <a:rPr lang="fr-FR" dirty="0"/>
              <a:t>Analyse de données médicales, analyse de clientèle dans le commerce</a:t>
            </a:r>
          </a:p>
          <a:p>
            <a:endParaRPr lang="fr-FR" dirty="0"/>
          </a:p>
          <a:p>
            <a:r>
              <a:rPr lang="fr-FR" dirty="0"/>
              <a:t>Pratiques actuelles : </a:t>
            </a:r>
          </a:p>
          <a:p>
            <a:pPr lvl="1"/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/>
              <a:t>, DBSCAN, </a:t>
            </a:r>
            <a:r>
              <a:rPr lang="fr-FR" dirty="0" err="1"/>
              <a:t>Mean</a:t>
            </a:r>
            <a:r>
              <a:rPr lang="fr-FR" dirty="0"/>
              <a:t>-shift, Ward, </a:t>
            </a:r>
            <a:r>
              <a:rPr lang="fr-FR" dirty="0" err="1"/>
              <a:t>Agglomerative</a:t>
            </a:r>
            <a:r>
              <a:rPr lang="fr-FR" dirty="0"/>
              <a:t> clustering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7963873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14792</TotalTime>
  <Words>813</Words>
  <Application>Microsoft Macintosh PowerPoint</Application>
  <PresentationFormat>Grand écran</PresentationFormat>
  <Paragraphs>110</Paragraphs>
  <Slides>35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Courier New</vt:lpstr>
      <vt:lpstr>Franklin Gothic Book</vt:lpstr>
      <vt:lpstr>gg sans</vt:lpstr>
      <vt:lpstr>Cadrage</vt:lpstr>
      <vt:lpstr>Projet  Exploration de séquences de parcours de soins </vt:lpstr>
      <vt:lpstr>Contexte du projet</vt:lpstr>
      <vt:lpstr>Objectifs du projet</vt:lpstr>
      <vt:lpstr>Problématiques</vt:lpstr>
      <vt:lpstr>État de l’art</vt:lpstr>
      <vt:lpstr>État de l’art</vt:lpstr>
      <vt:lpstr>État de l’art – Série temporelles</vt:lpstr>
      <vt:lpstr>État de l’art – Calcul de similarité</vt:lpstr>
      <vt:lpstr>État de l’art - Clustering</vt:lpstr>
      <vt:lpstr>État de l’art – Types de clustering</vt:lpstr>
      <vt:lpstr>Cahier des charges - Besoins utilisateur  </vt:lpstr>
      <vt:lpstr>Structure des tables</vt:lpstr>
      <vt:lpstr>Données</vt:lpstr>
      <vt:lpstr>Calculs de similarités</vt:lpstr>
      <vt:lpstr>Calcul de similarité - DTW</vt:lpstr>
      <vt:lpstr>Calcul de similarité - DTW</vt:lpstr>
      <vt:lpstr>Calcul de similarité - LCSS</vt:lpstr>
      <vt:lpstr>Présentation PowerPoint</vt:lpstr>
      <vt:lpstr>K-Means</vt:lpstr>
      <vt:lpstr>Elbow Method</vt:lpstr>
      <vt:lpstr>K-Medoids</vt:lpstr>
      <vt:lpstr>Ward</vt:lpstr>
      <vt:lpstr>VISUALISATION DIFFERENTES METHODES</vt:lpstr>
      <vt:lpstr>Frontend</vt:lpstr>
      <vt:lpstr>Design Patterns</vt:lpstr>
      <vt:lpstr>Cahier des charges</vt:lpstr>
      <vt:lpstr>Demonstration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bel</dc:title>
  <dc:creator>raphael malidin</dc:creator>
  <cp:lastModifiedBy>Raphael Malidin</cp:lastModifiedBy>
  <cp:revision>83</cp:revision>
  <dcterms:created xsi:type="dcterms:W3CDTF">2024-01-10T12:38:33Z</dcterms:created>
  <dcterms:modified xsi:type="dcterms:W3CDTF">2025-02-13T17:35:24Z</dcterms:modified>
</cp:coreProperties>
</file>